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262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B97EF"/>
    <a:srgbClr val="8BD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4D051-238E-44E8-9850-50AAC55CC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D70DA6-5165-459E-9316-BC3C221C3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3DFC52-793B-48F2-9723-36FDF8E3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69C8-334D-4E2F-B867-5F7334D32BD2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110EB1-003C-428F-81C6-3C6F1C2D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4ACFDC-E3C6-40AD-A273-570675B8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CE3-C64D-4ECE-9188-8C1F97ECA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173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18EE0-5D2A-40C1-B8D4-B5860FC3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CA22D1-ADFB-4122-9335-6789B8B4F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84155F-9017-4692-B325-176D3B07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69C8-334D-4E2F-B867-5F7334D32BD2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55D87-59C4-4F74-AFC9-19664E8B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6EDAE4-3DFC-45BA-9BCE-D522C510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CE3-C64D-4ECE-9188-8C1F97ECA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993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2E6B94-1762-4379-BC04-97598AD5A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FB248A-4C51-40E4-B962-E4C6C3D3D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EB6F31-291F-47E5-A9B0-0B5C9156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69C8-334D-4E2F-B867-5F7334D32BD2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9F4FC2-7233-40C4-A336-0C58BC4D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9B90A4-EAEE-4B94-AAA0-E7DCB021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CE3-C64D-4ECE-9188-8C1F97ECA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952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E5780-7EDB-47D6-96CC-C0B237A8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A7A2C0-F507-48C9-9A47-5D0A1DC3A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3975BD-FF00-45B7-A417-870C17541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69C8-334D-4E2F-B867-5F7334D32BD2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339029-2283-4724-B862-2F0290D53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DF3B3A-689E-4756-AE25-BC4C1F29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CE3-C64D-4ECE-9188-8C1F97ECA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82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30078-E7AD-4D49-BCFC-AD4AA2488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C926DE-42B7-416D-A9FA-983A21DFA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2512A9-B13A-4A28-95E2-250581B78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69C8-334D-4E2F-B867-5F7334D32BD2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D53689-F0A9-4876-B756-64E5E74E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F59A9A-26F4-42DB-A6BD-DF636B3A1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CE3-C64D-4ECE-9188-8C1F97ECA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736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37F24-F55B-4D70-A4AB-9B0E8C3C4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0191C1-E69E-4C13-9EA3-D7400D155E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94C896-C10B-45FF-8BBF-299630ABE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EF444-E691-4C94-AD54-ED3094A7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69C8-334D-4E2F-B867-5F7334D32BD2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27D813-EE51-4A93-BCBA-6CC7DEB2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2E72B9-ADFB-49F8-A144-47F85067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CE3-C64D-4ECE-9188-8C1F97ECA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290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C5004-2AAA-4CB1-A721-92D9A412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45FA0-6CA0-499A-9E72-D240CAB9D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9E36C3-EBEB-4A5D-8079-59B90C337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B061A7-816C-4602-BF1F-72FA046F8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51DAA2-1701-48D2-9528-D1F6653C3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08BD3-BE02-43D7-B50E-6E9860C0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69C8-334D-4E2F-B867-5F7334D32BD2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9E07CE-0D9E-4080-B5BB-23995C87E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419E7B-9AB0-4AB4-829F-A64DDC2E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CE3-C64D-4ECE-9188-8C1F97ECA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65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79728-1CCE-4C90-9767-855F967C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8BDCE5-F950-4854-8BFB-1D61FF68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69C8-334D-4E2F-B867-5F7334D32BD2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75FBDA-3889-4255-836D-C13C6137D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76E4F7-AD3D-453F-ACDC-ECF113EC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CE3-C64D-4ECE-9188-8C1F97ECA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275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6E7947-7B72-461E-AE2D-416972EB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69C8-334D-4E2F-B867-5F7334D32BD2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A3084E6-021C-402C-9998-F8DB644D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15B68AA-6C56-41A0-A1CE-92920401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CE3-C64D-4ECE-9188-8C1F97ECA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40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B6105-610A-4CAC-A50B-03A02BB8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62B5D1-260C-418D-A874-0A0E92AC9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729486-CB67-497A-A762-94DBBA354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5A0F0A-33D5-4857-99D3-0F1C3DFB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69C8-334D-4E2F-B867-5F7334D32BD2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8ED46A-A7F2-40F8-9D03-CCE177420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4EA52F-6B76-4430-8B1C-81C5DBF0E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CE3-C64D-4ECE-9188-8C1F97ECA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79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F47E7-35EF-453D-9B69-7CF2E7B9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489FF3-790B-4F40-9EAA-03AF5422A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22C69A-665F-4CA5-B51F-90C3C4F05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EF12BD-7F84-45C2-A767-F7F0373E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69C8-334D-4E2F-B867-5F7334D32BD2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7C0C81-DD0E-446D-ADFE-38E9ED67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7447F9-6EF5-48E9-9687-BB1B2888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69CE3-C64D-4ECE-9188-8C1F97ECA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82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F82A8-9F4F-4331-A30C-56658AAD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2C7E1B-2BC7-4D1B-9A9C-D088830B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38AB27-2F88-4A80-8A34-4E68042B6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F69C8-334D-4E2F-B867-5F7334D32BD2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A09C48-6EFA-4F02-9886-4403FED59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9D55AC-B6DF-4125-A8A0-7D547AD83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69CE3-C64D-4ECE-9188-8C1F97ECAF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9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C74B0-13D2-47EA-8255-A35CAB02B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1520"/>
            <a:ext cx="9144000" cy="2778443"/>
          </a:xfrm>
        </p:spPr>
        <p:txBody>
          <a:bodyPr>
            <a:prstTxWarp prst="textChevron">
              <a:avLst>
                <a:gd name="adj" fmla="val 18418"/>
              </a:avLst>
            </a:prstTxWarp>
          </a:bodyPr>
          <a:lstStyle/>
          <a:p>
            <a:r>
              <a:rPr lang="ru-RU" altLang="ru-RU" sz="44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</a:rPr>
              <a:t>Мастер-класс </a:t>
            </a:r>
            <a:br>
              <a:rPr lang="ru-RU" altLang="ru-RU" sz="44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</a:rPr>
            </a:br>
            <a:r>
              <a:rPr lang="ru-RU" altLang="ru-RU" sz="44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/>
              </a:rPr>
              <a:t>«Использование  разных видов театров в детском саду»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2A6928-B8A8-4D74-9348-2301C3DB2F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Воспитатели МАДОУ детский сад  №65 г. Нижние Серги</a:t>
            </a:r>
          </a:p>
          <a:p>
            <a:r>
              <a:rPr lang="ru-RU" b="1" dirty="0" err="1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Леканова</a:t>
            </a:r>
            <a:r>
              <a:rPr lang="ru-RU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Светлана Владимировна </a:t>
            </a:r>
          </a:p>
        </p:txBody>
      </p:sp>
    </p:spTree>
    <p:extLst>
      <p:ext uri="{BB962C8B-B14F-4D97-AF65-F5344CB8AC3E}">
        <p14:creationId xmlns:p14="http://schemas.microsoft.com/office/powerpoint/2010/main" val="254776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BF1F1-2DCD-4904-BF52-A8B33A544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prstTxWarp prst="textCurveDown">
              <a:avLst/>
            </a:prstTxWarp>
          </a:bodyPr>
          <a:lstStyle/>
          <a:p>
            <a:r>
              <a:rPr lang="ru-RU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фланелеграф</a:t>
            </a:r>
            <a:endParaRPr lang="ru-RU" b="1" dirty="0">
              <a:ln w="12700">
                <a:solidFill>
                  <a:schemeClr val="accent5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FABD34-2801-4594-BD06-851640117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3" y="1690688"/>
            <a:ext cx="5152569" cy="4374702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07A35B-F7BD-4D90-8531-59628D4B7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690688"/>
            <a:ext cx="5409256" cy="4374702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7090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BDA34-4C7D-49B6-AD11-9AF550283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prstTxWarp prst="textInflate">
              <a:avLst/>
            </a:prstTxWarp>
          </a:bodyPr>
          <a:lstStyle/>
          <a:p>
            <a:r>
              <a:rPr lang="ru-RU" dirty="0"/>
              <a:t>Теневой театр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3BFA66-B6ED-4E74-9182-239AF24FD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24" y="1690688"/>
            <a:ext cx="5220392" cy="4486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6B530528-050D-456A-879C-B9D00FC79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6795" y="1474237"/>
            <a:ext cx="5596613" cy="47027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23351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68549-5C1F-4C65-BF60-8463052D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prstTxWarp prst="textDeflate">
              <a:avLst/>
            </a:prstTxWarp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Игра- драматизация с пальчиками.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F057C38-E781-4387-AD9C-3864F5DA3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4" y="1908402"/>
            <a:ext cx="5324777" cy="435133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23FE08-7965-4F99-B6D3-8F31C82F4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44" y="1690688"/>
            <a:ext cx="4700662" cy="435133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9873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74079-DA45-4A15-B7D1-7BF257E4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78189"/>
          </a:xfrm>
        </p:spPr>
        <p:txBody>
          <a:bodyPr>
            <a:prstTxWarp prst="textTriangle">
              <a:avLst>
                <a:gd name="adj" fmla="val 68656"/>
              </a:avLst>
            </a:prstTxWarp>
          </a:bodyPr>
          <a:lstStyle/>
          <a:p>
            <a:r>
              <a:rPr lang="ru-RU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Игры – драматизации с куклами бибабо.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0379726-17E4-491B-B590-72D0913F1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43702"/>
            <a:ext cx="5039798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8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E8E06F-9D7A-4C22-8FA3-C06C6627A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03" y="2043701"/>
            <a:ext cx="5039797" cy="43513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8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8896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0C7EDEC-E8B2-4EF2-9902-5496840F3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17" y="2357003"/>
            <a:ext cx="5450309" cy="4087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F220AF-59F8-45BB-AF08-4AF1BF0715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65"/>
          <a:stretch/>
        </p:blipFill>
        <p:spPr>
          <a:xfrm>
            <a:off x="1094681" y="1786428"/>
            <a:ext cx="5126236" cy="4388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Блок-схема: извлечение 6">
            <a:extLst>
              <a:ext uri="{FF2B5EF4-FFF2-40B4-BE49-F238E27FC236}">
                <a16:creationId xmlns:a16="http://schemas.microsoft.com/office/drawing/2014/main" id="{1AE50145-A5A2-457F-B1E0-00E3B7F66013}"/>
              </a:ext>
            </a:extLst>
          </p:cNvPr>
          <p:cNvSpPr/>
          <p:nvPr/>
        </p:nvSpPr>
        <p:spPr>
          <a:xfrm>
            <a:off x="3143694" y="458807"/>
            <a:ext cx="7024913" cy="1626329"/>
          </a:xfrm>
          <a:prstGeom prst="flowChartExtra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F14CB-F819-488D-8BA6-BBCCB884B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293" y="615166"/>
            <a:ext cx="6821713" cy="1928132"/>
          </a:xfrm>
        </p:spPr>
        <p:txBody>
          <a:bodyPr>
            <a:normAutofit/>
          </a:bodyPr>
          <a:lstStyle/>
          <a:p>
            <a:r>
              <a:rPr lang="ru-RU" sz="4000" b="1" i="1" dirty="0"/>
              <a:t>               </a:t>
            </a:r>
            <a:r>
              <a:rPr lang="ru-RU" sz="4000" b="1" i="1" dirty="0">
                <a:solidFill>
                  <a:schemeClr val="bg1"/>
                </a:solidFill>
              </a:rPr>
              <a:t>Театр конусов</a:t>
            </a:r>
          </a:p>
        </p:txBody>
      </p:sp>
    </p:spTree>
    <p:extLst>
      <p:ext uri="{BB962C8B-B14F-4D97-AF65-F5344CB8AC3E}">
        <p14:creationId xmlns:p14="http://schemas.microsoft.com/office/powerpoint/2010/main" val="215749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14A00-CFD0-4A23-B11A-7A6DC5E04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344" y="424329"/>
            <a:ext cx="4971607" cy="1910908"/>
          </a:xfrm>
        </p:spPr>
        <p:txBody>
          <a:bodyPr>
            <a:prstTxWarp prst="textStop">
              <a:avLst>
                <a:gd name="adj" fmla="val 20020"/>
              </a:avLst>
            </a:prstTxWarp>
            <a:normAutofit/>
          </a:bodyPr>
          <a:lstStyle/>
          <a:p>
            <a:r>
              <a:rPr lang="ru-RU" alt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Киндер-театр</a:t>
            </a:r>
            <a:br>
              <a:rPr lang="ru-RU" alt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B6645E-D2F0-4012-9BA2-EEF949B52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078" y="396377"/>
            <a:ext cx="3964064" cy="743273"/>
          </a:xfrm>
        </p:spPr>
        <p:txBody>
          <a:bodyPr>
            <a:prstTxWarp prst="textStop">
              <a:avLst/>
            </a:prstTxWarp>
          </a:bodyPr>
          <a:lstStyle/>
          <a:p>
            <a:pPr marL="0" indent="0">
              <a:buNone/>
            </a:pPr>
            <a:r>
              <a:rPr lang="ru-RU" alt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Театр дисков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D90BF5-501B-4133-AC98-9A44BE9D2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344" y="1554343"/>
            <a:ext cx="5237566" cy="4659266"/>
          </a:xfrm>
          <a:prstGeom prst="roundRect">
            <a:avLst>
              <a:gd name="adj" fmla="val 22827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6A6ED1-6B94-482A-8FC2-995B11D099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7" y="1153634"/>
            <a:ext cx="5261147" cy="5107619"/>
          </a:xfrm>
          <a:prstGeom prst="ellipse">
            <a:avLst/>
          </a:prstGeom>
          <a:ln w="190500" cap="rnd">
            <a:solidFill>
              <a:schemeClr val="accent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62891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A122D-67E9-42BF-B9B9-3F7719FE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1912"/>
            <a:ext cx="10515600" cy="1325563"/>
          </a:xfrm>
        </p:spPr>
        <p:txBody>
          <a:bodyPr>
            <a:prstTxWarp prst="textDeflate">
              <a:avLst/>
            </a:prstTxWarp>
          </a:bodyPr>
          <a:lstStyle/>
          <a:p>
            <a:r>
              <a:rPr lang="ru-RU" altLang="ru-RU" dirty="0">
                <a:solidFill>
                  <a:srgbClr val="9B97EF"/>
                </a:solidFill>
              </a:rPr>
              <a:t>Театр магнитиков</a:t>
            </a:r>
            <a:r>
              <a:rPr lang="ru-RU" altLang="ru-RU" dirty="0"/>
              <a:t/>
            </a:r>
            <a:br>
              <a:rPr lang="ru-RU" alt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9CA711-AFB2-43E0-8741-0F8012D41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17" y="724693"/>
            <a:ext cx="4414283" cy="588571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804C9D-274C-4434-B504-FF51FB875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50" y="724693"/>
            <a:ext cx="4564050" cy="588571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63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F91F04-9CDA-44A7-A926-1A4E8E175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64235"/>
            <a:ext cx="5166466" cy="1352654"/>
          </a:xfrm>
        </p:spPr>
        <p:txBody>
          <a:bodyPr>
            <a:prstTxWarp prst="textDoubleWave1">
              <a:avLst>
                <a:gd name="adj1" fmla="val 12500"/>
                <a:gd name="adj2" fmla="val 0"/>
              </a:avLst>
            </a:prstTxWarp>
            <a:normAutofit/>
          </a:bodyPr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ru-RU" alt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Вязанный театр</a:t>
            </a:r>
            <a:br>
              <a:rPr lang="ru-RU" alt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</a:b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DC8D93-D982-4E21-9B5A-F38AA6892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514" y="5759031"/>
            <a:ext cx="4726084" cy="1032134"/>
          </a:xfrm>
        </p:spPr>
        <p:txBody>
          <a:bodyPr>
            <a:prstTxWarp prst="textDoubleWave1">
              <a:avLst>
                <a:gd name="adj1" fmla="val 6250"/>
                <a:gd name="adj2" fmla="val 692"/>
              </a:avLst>
            </a:prstTxWarp>
          </a:bodyPr>
          <a:lstStyle/>
          <a:p>
            <a:pPr marL="0" indent="0">
              <a:buNone/>
            </a:pPr>
            <a:r>
              <a:rPr lang="ru-RU" alt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Театр кукол - марионеток</a:t>
            </a:r>
          </a:p>
          <a:p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8ABFD0-A2B8-47D8-A9D7-F9CE9BA6C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598" y="1484026"/>
            <a:ext cx="5036718" cy="4791072"/>
          </a:xfrm>
          <a:prstGeom prst="roundRect">
            <a:avLst>
              <a:gd name="adj" fmla="val 11111"/>
            </a:avLst>
          </a:prstGeom>
          <a:ln w="190500" cap="rnd">
            <a:solidFill>
              <a:srgbClr val="80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199334-80F6-4F09-8A8E-D57903810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96" y="395648"/>
            <a:ext cx="3759125" cy="5104112"/>
          </a:xfrm>
          <a:prstGeom prst="roundRect">
            <a:avLst>
              <a:gd name="adj" fmla="val 11111"/>
            </a:avLst>
          </a:prstGeom>
          <a:ln w="190500" cap="rnd">
            <a:solidFill>
              <a:srgbClr val="FF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90196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6C075-F6A9-425D-9A86-F5288C29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3899"/>
            <a:ext cx="10515600" cy="1594303"/>
          </a:xfrm>
        </p:spPr>
        <p:txBody>
          <a:bodyPr>
            <a:prstTxWarp prst="textWave1">
              <a:avLst/>
            </a:prstTxWarp>
            <a:normAutofit fontScale="900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altLang="ru-RU" b="1" i="1" dirty="0" err="1">
                <a:ln/>
                <a:solidFill>
                  <a:schemeClr val="accent4"/>
                </a:solidFill>
              </a:rPr>
              <a:t>Варежковый</a:t>
            </a:r>
            <a:r>
              <a:rPr lang="ru-RU" altLang="ru-RU" b="1" i="1" dirty="0">
                <a:ln/>
                <a:solidFill>
                  <a:schemeClr val="accent4"/>
                </a:solidFill>
              </a:rPr>
              <a:t> театр, перчаточный театр.</a:t>
            </a:r>
            <a:br>
              <a:rPr lang="ru-RU" altLang="ru-RU" b="1" i="1" dirty="0">
                <a:ln/>
                <a:solidFill>
                  <a:schemeClr val="accent4"/>
                </a:solidFill>
              </a:rPr>
            </a:br>
            <a:r>
              <a:rPr lang="ru-RU" altLang="ru-RU" b="1" i="1" dirty="0">
                <a:ln/>
                <a:solidFill>
                  <a:schemeClr val="accent4"/>
                </a:solidFill>
              </a:rPr>
              <a:t/>
            </a:r>
            <a:br>
              <a:rPr lang="ru-RU" altLang="ru-RU" b="1" i="1" dirty="0">
                <a:ln/>
                <a:solidFill>
                  <a:schemeClr val="accent4"/>
                </a:solidFill>
              </a:rPr>
            </a:br>
            <a:endParaRPr lang="ru-RU" b="1" i="1" dirty="0">
              <a:ln/>
              <a:solidFill>
                <a:schemeClr val="accent4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134B71A-4DB5-4F04-BB70-02AF63BDA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32" y="1253331"/>
            <a:ext cx="5312227" cy="4351338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FD0A6C-7379-472C-BDDA-B7854DF0F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859" y="2502512"/>
            <a:ext cx="5312227" cy="3596467"/>
          </a:xfrm>
          <a:prstGeom prst="rect">
            <a:avLst/>
          </a:prstGeom>
          <a:ln w="127000" cap="sq">
            <a:solidFill>
              <a:srgbClr val="FFC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3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07461 0.11019 L 0.22461 0.11019 L 0.14961 0.22315 L 0.22461 0.3338 L 0.07461 0.3338 L 1.04167E-6 0.44676 L -0.07474 0.3338 L -0.22435 0.3338 L -0.14974 0.22315 L -0.22435 0.11019 L -0.07474 0.11019 L 1.04167E-6 0 Z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23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08 0.00672 L -0.03086 0.11922 L 0.1319 0.11922 L 0.00143 0.18866 L 0.05039 0.30162 L -0.08008 0.23195 L -0.21055 0.30162 L -0.16159 0.18866 L -0.29193 0.11922 L -0.1293 0.11922 L -0.08008 0.00672 Z " pathEditMode="relative" rAng="0" ptsTypes="AAAA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74ED7-E41B-43CB-9CA1-8D9FF540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16933"/>
            <a:ext cx="10515600" cy="4076246"/>
          </a:xfrm>
          <a:prstGeom prst="flowChartManualInput">
            <a:avLst/>
          </a:prstGeom>
        </p:spPr>
        <p:txBody>
          <a:bodyPr>
            <a:prstTxWarp prst="textDoubleWave1">
              <a:avLst>
                <a:gd name="adj1" fmla="val 6250"/>
                <a:gd name="adj2" fmla="val -5721"/>
              </a:avLst>
            </a:prstTxWarp>
            <a:normAutofit/>
          </a:bodyPr>
          <a:lstStyle/>
          <a:p>
            <a:r>
              <a:rPr lang="ru-RU" altLang="ru-RU" dirty="0">
                <a:solidFill>
                  <a:srgbClr val="002060"/>
                </a:solidFill>
              </a:rPr>
              <a:t> </a:t>
            </a:r>
            <a:br>
              <a:rPr lang="ru-RU" altLang="ru-RU" dirty="0">
                <a:solidFill>
                  <a:srgbClr val="002060"/>
                </a:solidFill>
              </a:rPr>
            </a:br>
            <a:r>
              <a:rPr lang="ru-RU" altLang="ru-RU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Театр масок, ролевой (костюмированный).</a:t>
            </a:r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altLang="ru-RU" dirty="0">
                <a:solidFill>
                  <a:srgbClr val="002060"/>
                </a:solidFill>
              </a:rPr>
              <a:t/>
            </a:r>
            <a:br>
              <a:rPr lang="ru-RU" alt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DB7062-EAEC-457F-ACB7-629D367BA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1" y="1524000"/>
            <a:ext cx="8026400" cy="4827134"/>
          </a:xfrm>
          <a:prstGeom prst="roundRect">
            <a:avLst>
              <a:gd name="adj" fmla="val 18299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09244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B533E-6516-4F5F-A2B2-C2B4996E0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65126"/>
            <a:ext cx="10058400" cy="6133646"/>
          </a:xfrm>
        </p:spPr>
        <p:txBody>
          <a:bodyPr>
            <a:normAutofit fontScale="90000"/>
          </a:bodyPr>
          <a:lstStyle/>
          <a:p>
            <a:pPr lvl="0" defTabSz="449263" fontAlgn="base" hangingPunct="0">
              <a:lnSpc>
                <a:spcPct val="95000"/>
              </a:lnSpc>
              <a:spcAft>
                <a:spcPts val="1425"/>
              </a:spcAft>
            </a:pPr>
            <a:r>
              <a:rPr lang="ru-RU" altLang="ru-RU" sz="32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Актуальность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мастер-класса заключается в том, что театрализованная деятельность является одним из самых популярных и увлекательных направлений в дошкольном воспитании. С точки зрения педагогической привлекательности можно говорить об универсальности, игровой природе и социальной направленности, а также о коррекционных возможностях театра.</a:t>
            </a:r>
            <a: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altLang="ru-RU" sz="32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Практическая значимость</a:t>
            </a:r>
            <a:r>
              <a:rPr lang="ru-RU" alt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мастер-класса состоит в том, что мы представим аудитории не только воспитательные возможности использования театральной деятельности в детском саду, но и научим изготавливать куклы для театра из нетрадиционных материалов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29017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F2330-50FE-4A39-8FAC-A97C824F8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543" y="500062"/>
            <a:ext cx="5751286" cy="1325563"/>
          </a:xfrm>
        </p:spPr>
        <p:txBody>
          <a:bodyPr/>
          <a:lstStyle/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Театр на палочках 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CB2FD1-49BD-4F23-ADD8-AB464D286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30" y="1378856"/>
            <a:ext cx="3686628" cy="4856163"/>
          </a:xfrm>
          <a:prstGeom prst="round2DiagRect">
            <a:avLst>
              <a:gd name="adj1" fmla="val 22179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C0648D-23E0-4FAF-8DD9-E04E9DFD1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70" y="1825625"/>
            <a:ext cx="6866616" cy="4231933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7237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F1B511-ADC0-4559-92F7-EFC6091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625"/>
            <a:ext cx="10515600" cy="1941341"/>
          </a:xfrm>
        </p:spPr>
        <p:txBody>
          <a:bodyPr>
            <a:normAutofit/>
          </a:bodyPr>
          <a:lstStyle/>
          <a:p>
            <a:pPr lvl="0" algn="ctr" defTabSz="449263" fontAlgn="base" hangingPunct="0">
              <a:lnSpc>
                <a:spcPct val="95000"/>
              </a:lnSpc>
              <a:spcAft>
                <a:spcPts val="1413"/>
              </a:spcAft>
            </a:pPr>
            <a:r>
              <a:rPr lang="en-US" alt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Основные </a:t>
            </a:r>
            <a:r>
              <a:rPr lang="en-US" alt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требования</a:t>
            </a:r>
            <a:r>
              <a:rPr lang="en-US" alt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к </a:t>
            </a:r>
            <a:r>
              <a:rPr lang="en-US" alt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организации</a:t>
            </a:r>
            <a:r>
              <a:rPr lang="en-US" alt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театрализованных</a:t>
            </a:r>
            <a:r>
              <a:rPr lang="en-US" alt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игр</a:t>
            </a:r>
            <a:r>
              <a:rPr lang="en-US" alt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</a:rPr>
              <a:t>:</a:t>
            </a:r>
            <a:r>
              <a:rPr lang="en-US" altLang="ru-RU" sz="40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/>
            </a:r>
            <a:br>
              <a:rPr lang="en-US" altLang="ru-RU" sz="4000" b="1" dirty="0">
                <a:solidFill>
                  <a:srgbClr val="FFC000"/>
                </a:solidFill>
                <a:latin typeface="Times New Roman" panose="02020603050405020304" pitchFamily="18" charset="0"/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07F84C-7361-43EE-A0F8-D8F6F13813CA}"/>
              </a:ext>
            </a:extLst>
          </p:cNvPr>
          <p:cNvSpPr/>
          <p:nvPr/>
        </p:nvSpPr>
        <p:spPr>
          <a:xfrm>
            <a:off x="2012852" y="1865879"/>
            <a:ext cx="9578926" cy="40934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n/>
                <a:solidFill>
                  <a:srgbClr val="FF0000"/>
                </a:solidFill>
              </a:rPr>
              <a:t>Содержательность и разнообразие тематики.</a:t>
            </a:r>
            <a:br>
              <a:rPr lang="ru-RU" sz="2000" b="1" dirty="0">
                <a:ln/>
                <a:solidFill>
                  <a:srgbClr val="FF0000"/>
                </a:solidFill>
              </a:rPr>
            </a:br>
            <a:r>
              <a:rPr lang="ru-RU" sz="2000" b="1" dirty="0">
                <a:ln/>
                <a:solidFill>
                  <a:srgbClr val="FF0000"/>
                </a:solidFill>
              </a:rPr>
              <a:t/>
            </a:r>
            <a:br>
              <a:rPr lang="ru-RU" sz="2000" b="1" dirty="0">
                <a:ln/>
                <a:solidFill>
                  <a:srgbClr val="FF0000"/>
                </a:solidFill>
              </a:rPr>
            </a:br>
            <a:r>
              <a:rPr lang="ru-RU" sz="2000" b="1" dirty="0">
                <a:ln/>
                <a:solidFill>
                  <a:srgbClr val="FF0000"/>
                </a:solidFill>
              </a:rPr>
              <a:t>• Постоянное, ежедневное включение театрализованных игр во все формы педагогического процесса, что делает их такими же необходимыми для детей, как и сюжетно-ролевые игры.</a:t>
            </a:r>
            <a:br>
              <a:rPr lang="ru-RU" sz="2000" b="1" dirty="0">
                <a:ln/>
                <a:solidFill>
                  <a:srgbClr val="FF0000"/>
                </a:solidFill>
              </a:rPr>
            </a:br>
            <a:r>
              <a:rPr lang="ru-RU" sz="2000" b="1" dirty="0">
                <a:ln/>
                <a:solidFill>
                  <a:srgbClr val="FF0000"/>
                </a:solidFill>
              </a:rPr>
              <a:t/>
            </a:r>
            <a:br>
              <a:rPr lang="ru-RU" sz="2000" b="1" dirty="0">
                <a:ln/>
                <a:solidFill>
                  <a:srgbClr val="FF0000"/>
                </a:solidFill>
              </a:rPr>
            </a:br>
            <a:r>
              <a:rPr lang="ru-RU" sz="2000" b="1" dirty="0">
                <a:ln/>
                <a:solidFill>
                  <a:srgbClr val="FF0000"/>
                </a:solidFill>
              </a:rPr>
              <a:t>• Максимальная активность детей на этапах и подготовки, и проведения игр.</a:t>
            </a:r>
            <a:br>
              <a:rPr lang="ru-RU" sz="2000" b="1" dirty="0">
                <a:ln/>
                <a:solidFill>
                  <a:srgbClr val="FF0000"/>
                </a:solidFill>
              </a:rPr>
            </a:br>
            <a:r>
              <a:rPr lang="ru-RU" sz="2000" b="1" dirty="0">
                <a:ln/>
                <a:solidFill>
                  <a:srgbClr val="FF0000"/>
                </a:solidFill>
              </a:rPr>
              <a:t/>
            </a:r>
            <a:br>
              <a:rPr lang="ru-RU" sz="2000" b="1" dirty="0">
                <a:ln/>
                <a:solidFill>
                  <a:srgbClr val="FF0000"/>
                </a:solidFill>
              </a:rPr>
            </a:br>
            <a:r>
              <a:rPr lang="ru-RU" sz="2000" b="1" dirty="0">
                <a:ln/>
                <a:solidFill>
                  <a:srgbClr val="FF0000"/>
                </a:solidFill>
              </a:rPr>
              <a:t>• Сотрудничество детей друг с другом и с взрослыми на всех этапах организации театрализованной игры.</a:t>
            </a:r>
          </a:p>
          <a:p>
            <a:endParaRPr lang="ru-RU" sz="2000" b="1" dirty="0">
              <a:ln/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n/>
                <a:solidFill>
                  <a:srgbClr val="FF0000"/>
                </a:solidFill>
              </a:rPr>
              <a:t>Последовательность и усложнение содержания тем и сюжетов, избранных для игр, соответствуют возрасту и умениям детей.</a:t>
            </a:r>
          </a:p>
        </p:txBody>
      </p:sp>
    </p:spTree>
    <p:extLst>
      <p:ext uri="{BB962C8B-B14F-4D97-AF65-F5344CB8AC3E}">
        <p14:creationId xmlns:p14="http://schemas.microsoft.com/office/powerpoint/2010/main" val="3246651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EE8510-AC5A-45C9-9B3D-49596F5E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549" y="5203487"/>
            <a:ext cx="6040902" cy="1325563"/>
          </a:xfrm>
        </p:spPr>
        <p:txBody>
          <a:bodyPr>
            <a:prstTxWarp prst="textDeflateBottom">
              <a:avLst/>
            </a:prstTxWarp>
          </a:bodyPr>
          <a:lstStyle/>
          <a:p>
            <a:r>
              <a:rPr lang="ru-RU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 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3DE9FB-9D74-4BFB-BF07-166A8AEC2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" y="45379"/>
            <a:ext cx="2692276" cy="26088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6F0F40-0316-4996-9481-F432913F4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453" y="0"/>
            <a:ext cx="2500532" cy="25005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2B82BD-5907-49A5-B32F-F3B2D1FE7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" y="4249101"/>
            <a:ext cx="2790750" cy="26088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EC8BBA-A9D4-48AB-84D4-FDDCCF1A0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84" y="4067250"/>
            <a:ext cx="2790750" cy="27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2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8614DB-0400-43BD-87DA-A708AC486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altLang="ru-RU" sz="4800" b="1" i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</a:rPr>
              <a:t>Цель мастер-класса:</a:t>
            </a:r>
            <a:endParaRPr lang="ru-RU" b="1" i="1" dirty="0">
              <a:ln>
                <a:solidFill>
                  <a:srgbClr val="7030A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86EC0F58-7AC7-432F-A5F9-37A081547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16" y="1062946"/>
            <a:ext cx="10515601" cy="62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8625" indent="-323850"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defTabSz="449263" eaLnBrk="1" fontAlgn="base" hangingPunct="0">
              <a:lnSpc>
                <a:spcPct val="95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ru-RU" altLang="ru-RU" sz="28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повышение компетентности педагогов в применении театрализованной деятельности  в детском саду, развитие фантазии и творческих способностей</a:t>
            </a:r>
            <a:r>
              <a:rPr lang="ru-RU" altLang="ru-RU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pPr algn="ctr" defTabSz="449263" eaLnBrk="1" fontAlgn="base" hangingPunct="0">
              <a:lnSpc>
                <a:spcPct val="95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r>
              <a:rPr lang="ru-RU" altLang="ru-RU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2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</a:rPr>
              <a:t>Задачи</a:t>
            </a:r>
            <a:r>
              <a:rPr lang="en-US" altLang="ru-RU" sz="2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marL="561975" indent="-457200" defTabSz="449263" eaLnBrk="1" fontAlgn="base" hangingPunct="0">
              <a:lnSpc>
                <a:spcPct val="95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ru-RU" altLang="ru-RU" sz="28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Познакомить воспитателей с разными видами театров.</a:t>
            </a:r>
          </a:p>
          <a:p>
            <a:pPr marL="561975" indent="-457200" defTabSz="449263" eaLnBrk="1" fontAlgn="base" hangingPunct="0">
              <a:lnSpc>
                <a:spcPct val="95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ru-RU" altLang="ru-RU" sz="28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Побудить к широкому использованию театральной деятельности в детском саду.</a:t>
            </a:r>
          </a:p>
          <a:p>
            <a:pPr marL="561975" indent="-457200" defTabSz="449263" eaLnBrk="1" fontAlgn="base" hangingPunct="0">
              <a:lnSpc>
                <a:spcPct val="95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ru-RU" altLang="ru-RU" sz="28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Научить воспитателей и родителей изготавливать  некоторые виды театральных кукол.</a:t>
            </a:r>
          </a:p>
          <a:p>
            <a:pPr marL="561975" indent="-457200" defTabSz="449263" eaLnBrk="1" fontAlgn="base" hangingPunct="0">
              <a:lnSpc>
                <a:spcPct val="95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q"/>
            </a:pPr>
            <a:r>
              <a:rPr lang="ru-RU" altLang="ru-RU" sz="2800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Привлечь внимание родителей к театрализованной игре.</a:t>
            </a:r>
          </a:p>
          <a:p>
            <a:pPr defTabSz="449263" eaLnBrk="1" fontAlgn="base" hangingPunct="0">
              <a:lnSpc>
                <a:spcPct val="95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None/>
            </a:pPr>
            <a:endParaRPr lang="ru-RU" altLang="ru-RU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335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F9738-265F-4C42-9FD0-2DBD6D2DF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83583"/>
            <a:ext cx="10624457" cy="1325563"/>
          </a:xfrm>
        </p:spPr>
        <p:txBody>
          <a:bodyPr>
            <a:prstTxWarp prst="textWave2">
              <a:avLst>
                <a:gd name="adj1" fmla="val 16880"/>
                <a:gd name="adj2" fmla="val -1503"/>
              </a:avLst>
            </a:prstTxWarp>
            <a:normAutofit fontScale="90000"/>
          </a:bodyPr>
          <a:lstStyle/>
          <a:p>
            <a:r>
              <a:rPr lang="ru-RU" altLang="ru-RU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Театрализованная деятельность в детском саду</a:t>
            </a:r>
            <a:br>
              <a:rPr lang="ru-RU" altLang="ru-RU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</a:br>
            <a:endParaRPr lang="ru-RU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85EB5707-CDE8-4EB3-A78E-6EDCC4C1C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2076450"/>
            <a:ext cx="11314112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algn="ctr" eaLnBrk="1">
              <a:lnSpc>
                <a:spcPct val="95000"/>
              </a:lnSpc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Игра</a:t>
            </a:r>
            <a:r>
              <a:rPr lang="ru-RU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– наиболее доступный ребенку и интересный для него способ переработки и выражения впечатлений, знаний и эмоций. </a:t>
            </a:r>
          </a:p>
          <a:p>
            <a:pPr algn="ctr" eaLnBrk="1">
              <a:lnSpc>
                <a:spcPct val="95000"/>
              </a:lnSpc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Театрализация</a:t>
            </a:r>
            <a:r>
              <a:rPr lang="ru-RU" altLang="ru-RU" sz="32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- это в первую очередь импровизация, оживление предметов и звуков. </a:t>
            </a:r>
          </a:p>
          <a:p>
            <a:pPr algn="ctr" eaLnBrk="1">
              <a:lnSpc>
                <a:spcPct val="95000"/>
              </a:lnSpc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Театрализованные игры</a:t>
            </a:r>
            <a:r>
              <a:rPr lang="ru-RU" altLang="ru-RU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ru-RU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игры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в 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театр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», «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сюжетами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которых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служат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хорошо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известные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сказки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или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театральные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представления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готовым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сценариям</a:t>
            </a:r>
            <a:r>
              <a:rPr lang="en-US" altLang="ru-RU" sz="3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75952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3EE03-EB80-4068-B4A4-385FB963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i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Воспитательные возможности театрализованной игры:</a:t>
            </a:r>
            <a: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7A569D-1B69-4B66-B751-2D090B20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034" y="1825625"/>
            <a:ext cx="11033760" cy="4667250"/>
          </a:xfrm>
        </p:spPr>
        <p:txBody>
          <a:bodyPr>
            <a:prstTxWarp prst="textCanDown">
              <a:avLst>
                <a:gd name="adj" fmla="val 7110"/>
              </a:avLst>
            </a:prstTxWarp>
            <a:normAutofit fontScale="77500" lnSpcReduction="20000"/>
          </a:bodyPr>
          <a:lstStyle/>
          <a:p>
            <a:pPr>
              <a:lnSpc>
                <a:spcPct val="95000"/>
              </a:lnSpc>
              <a:spcAft>
                <a:spcPts val="1425"/>
              </a:spcAft>
              <a:buFont typeface="Wingdings" panose="05000000000000000000" pitchFamily="2" charset="2"/>
              <a:buChar char="Ø"/>
            </a:pPr>
            <a:r>
              <a:rPr lang="ru-RU" altLang="ru-RU" sz="3500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</a:rPr>
              <a:t>Познавательное развитие детей;</a:t>
            </a:r>
          </a:p>
          <a:p>
            <a:pPr>
              <a:lnSpc>
                <a:spcPct val="95000"/>
              </a:lnSpc>
              <a:spcAft>
                <a:spcPts val="1425"/>
              </a:spcAft>
              <a:buFont typeface="Wingdings" panose="05000000000000000000" pitchFamily="2" charset="2"/>
              <a:buChar char="Ø"/>
            </a:pPr>
            <a:r>
              <a:rPr lang="ru-RU" altLang="ru-RU" sz="3500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</a:rPr>
              <a:t>Развитие мышления, воображения, внимания, памяти;</a:t>
            </a:r>
          </a:p>
          <a:p>
            <a:pPr>
              <a:lnSpc>
                <a:spcPct val="95000"/>
              </a:lnSpc>
              <a:spcAft>
                <a:spcPts val="1425"/>
              </a:spcAft>
              <a:buFont typeface="Wingdings" panose="05000000000000000000" pitchFamily="2" charset="2"/>
              <a:buChar char="Ø"/>
            </a:pPr>
            <a:r>
              <a:rPr lang="ru-RU" altLang="ru-RU" sz="3500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</a:rPr>
              <a:t>Развитие эмоциональной-волевой сферы детей;</a:t>
            </a:r>
          </a:p>
          <a:p>
            <a:pPr>
              <a:lnSpc>
                <a:spcPct val="95000"/>
              </a:lnSpc>
              <a:spcAft>
                <a:spcPts val="1425"/>
              </a:spcAft>
              <a:buFont typeface="Wingdings" panose="05000000000000000000" pitchFamily="2" charset="2"/>
              <a:buChar char="Ø"/>
            </a:pPr>
            <a:r>
              <a:rPr lang="ru-RU" altLang="ru-RU" sz="3500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</a:rPr>
              <a:t>Речевое развитие детей;</a:t>
            </a:r>
          </a:p>
          <a:p>
            <a:pPr>
              <a:lnSpc>
                <a:spcPct val="95000"/>
              </a:lnSpc>
              <a:spcAft>
                <a:spcPts val="1425"/>
              </a:spcAft>
              <a:buFont typeface="Wingdings" panose="05000000000000000000" pitchFamily="2" charset="2"/>
              <a:buChar char="Ø"/>
            </a:pPr>
            <a:r>
              <a:rPr lang="ru-RU" altLang="ru-RU" sz="3500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</a:rPr>
              <a:t>Развитие коммуникативных навыков;</a:t>
            </a:r>
          </a:p>
          <a:p>
            <a:pPr>
              <a:lnSpc>
                <a:spcPct val="95000"/>
              </a:lnSpc>
              <a:spcAft>
                <a:spcPts val="1425"/>
              </a:spcAft>
              <a:buFont typeface="Wingdings" panose="05000000000000000000" pitchFamily="2" charset="2"/>
              <a:buChar char="Ø"/>
            </a:pPr>
            <a:r>
              <a:rPr lang="ru-RU" altLang="ru-RU" sz="3500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</a:rPr>
              <a:t>Развитие двигательных навыков;</a:t>
            </a:r>
          </a:p>
          <a:p>
            <a:pPr>
              <a:lnSpc>
                <a:spcPct val="95000"/>
              </a:lnSpc>
              <a:spcAft>
                <a:spcPts val="1425"/>
              </a:spcAft>
              <a:buFont typeface="Wingdings" panose="05000000000000000000" pitchFamily="2" charset="2"/>
              <a:buChar char="Ø"/>
            </a:pPr>
            <a:r>
              <a:rPr lang="ru-RU" altLang="ru-RU" sz="3500" i="1" dirty="0">
                <a:ln w="0"/>
                <a:solidFill>
                  <a:srgbClr val="002060"/>
                </a:solidFill>
                <a:latin typeface="Times New Roman" panose="02020603050405020304" pitchFamily="18" charset="0"/>
              </a:rPr>
              <a:t>Развитие художественно-эстетических и творческих способностей</a:t>
            </a:r>
            <a:r>
              <a:rPr lang="ru-RU" altLang="ru-RU" sz="3500" i="1" dirty="0">
                <a:ln w="0"/>
                <a:latin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81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61311-30DE-479E-A5EF-ED6F512D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365125"/>
            <a:ext cx="11263085" cy="868589"/>
          </a:xfrm>
        </p:spPr>
        <p:txBody>
          <a:bodyPr>
            <a:prstTxWarp prst="textInflateBottom">
              <a:avLst>
                <a:gd name="adj" fmla="val 60000"/>
              </a:avLst>
            </a:prstTxWarp>
          </a:bodyPr>
          <a:lstStyle/>
          <a:p>
            <a:r>
              <a:rPr lang="ru-RU" altLang="ru-RU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Театрализованные игры</a:t>
            </a:r>
            <a:endParaRPr lang="ru-RU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Волна 3">
            <a:extLst>
              <a:ext uri="{FF2B5EF4-FFF2-40B4-BE49-F238E27FC236}">
                <a16:creationId xmlns:a16="http://schemas.microsoft.com/office/drawing/2014/main" id="{928A7A47-17A7-4405-8D90-661106757B64}"/>
              </a:ext>
            </a:extLst>
          </p:cNvPr>
          <p:cNvSpPr/>
          <p:nvPr/>
        </p:nvSpPr>
        <p:spPr>
          <a:xfrm flipH="1">
            <a:off x="802522" y="1044108"/>
            <a:ext cx="3769156" cy="733198"/>
          </a:xfrm>
          <a:prstGeom prst="wave">
            <a:avLst>
              <a:gd name="adj1" fmla="val 0"/>
              <a:gd name="adj2" fmla="val -1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altLang="ru-RU" sz="2400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Режиссерские игры</a:t>
            </a:r>
          </a:p>
        </p:txBody>
      </p:sp>
      <p:sp>
        <p:nvSpPr>
          <p:cNvPr id="5" name="Волна 4">
            <a:extLst>
              <a:ext uri="{FF2B5EF4-FFF2-40B4-BE49-F238E27FC236}">
                <a16:creationId xmlns:a16="http://schemas.microsoft.com/office/drawing/2014/main" id="{F1389E4E-51CD-4082-9384-796F4731EB2B}"/>
              </a:ext>
            </a:extLst>
          </p:cNvPr>
          <p:cNvSpPr/>
          <p:nvPr/>
        </p:nvSpPr>
        <p:spPr>
          <a:xfrm>
            <a:off x="7217972" y="1017799"/>
            <a:ext cx="4495057" cy="753129"/>
          </a:xfrm>
          <a:prstGeom prst="wave">
            <a:avLst>
              <a:gd name="adj1" fmla="val 0"/>
              <a:gd name="adj2" fmla="val -1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altLang="ru-RU" sz="2400" i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Игры-драматизации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A1ECE9B9-7CE0-4BB6-B398-3ECDF0B2A957}"/>
              </a:ext>
            </a:extLst>
          </p:cNvPr>
          <p:cNvSpPr/>
          <p:nvPr/>
        </p:nvSpPr>
        <p:spPr>
          <a:xfrm rot="7794521">
            <a:off x="4490785" y="1221795"/>
            <a:ext cx="813638" cy="2010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DA1DA065-80F3-4670-BFC0-9168A3C55C71}"/>
              </a:ext>
            </a:extLst>
          </p:cNvPr>
          <p:cNvSpPr/>
          <p:nvPr/>
        </p:nvSpPr>
        <p:spPr>
          <a:xfrm rot="3040599" flipV="1">
            <a:off x="6494279" y="1212728"/>
            <a:ext cx="795532" cy="2225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92293F65-BF73-4D90-9BAE-ED408BB7C8E3}"/>
              </a:ext>
            </a:extLst>
          </p:cNvPr>
          <p:cNvSpPr/>
          <p:nvPr/>
        </p:nvSpPr>
        <p:spPr>
          <a:xfrm>
            <a:off x="703386" y="1777307"/>
            <a:ext cx="5036234" cy="4567222"/>
          </a:xfrm>
          <a:prstGeom prst="horizontalScroll">
            <a:avLst>
              <a:gd name="adj" fmla="val 849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413"/>
              </a:spcAft>
              <a:buFont typeface="Wingdings" panose="05000000000000000000" pitchFamily="2" charset="2"/>
              <a:buChar char=""/>
            </a:pP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Настольный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театр</a:t>
            </a:r>
            <a:r>
              <a:rPr lang="ru-RU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.</a:t>
            </a:r>
            <a:endParaRPr lang="en-US" altLang="ru-RU" i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S Gothic" panose="020B0609070205080204" pitchFamily="49" charset="-128"/>
            </a:endParaRPr>
          </a:p>
          <a:p>
            <a:pPr>
              <a:spcAft>
                <a:spcPts val="1413"/>
              </a:spcAft>
              <a:buFont typeface="Wingdings" panose="05000000000000000000" pitchFamily="2" charset="2"/>
              <a:buChar char=""/>
            </a:pP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Теневой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театр</a:t>
            </a:r>
            <a:r>
              <a:rPr lang="ru-RU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.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</a:p>
          <a:p>
            <a:pPr>
              <a:spcAft>
                <a:spcPts val="1413"/>
              </a:spcAft>
              <a:buFont typeface="Wingdings" panose="05000000000000000000" pitchFamily="2" charset="2"/>
              <a:buChar char=""/>
            </a:pP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Театр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на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фланелеграфе</a:t>
            </a:r>
            <a:r>
              <a:rPr lang="ru-RU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.</a:t>
            </a:r>
            <a:endParaRPr lang="en-US" altLang="ru-RU" i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S Gothic" panose="020B0609070205080204" pitchFamily="49" charset="-128"/>
            </a:endParaRPr>
          </a:p>
          <a:p>
            <a:pPr>
              <a:spcAft>
                <a:spcPts val="1413"/>
              </a:spcAft>
            </a:pP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(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ребенок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или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взрослый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не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является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действующим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лицом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, а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создает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сцены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,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ведет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роль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игрушечного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персонажа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,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действует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за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него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,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изображает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его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интонацией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, </a:t>
            </a:r>
            <a:r>
              <a:rPr lang="en-US" altLang="ru-RU" i="1" dirty="0" err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мимикой</a:t>
            </a:r>
            <a:r>
              <a:rPr lang="en-US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.)</a:t>
            </a:r>
            <a:r>
              <a:rPr lang="ar-SA" altLang="ru-RU" i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MS Gothic" panose="020B0609070205080204" pitchFamily="49" charset="-128"/>
              </a:rPr>
              <a:t>‏</a:t>
            </a:r>
            <a:endParaRPr lang="en-US" altLang="ru-RU" i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MS Gothic" panose="020B0609070205080204" pitchFamily="49" charset="-128"/>
            </a:endParaRPr>
          </a:p>
        </p:txBody>
      </p:sp>
      <p:sp>
        <p:nvSpPr>
          <p:cNvPr id="8" name="Свиток: горизонтальный 7">
            <a:extLst>
              <a:ext uri="{FF2B5EF4-FFF2-40B4-BE49-F238E27FC236}">
                <a16:creationId xmlns:a16="http://schemas.microsoft.com/office/drawing/2014/main" id="{9ABE0AE6-5102-4191-A5E1-5A146928294F}"/>
              </a:ext>
            </a:extLst>
          </p:cNvPr>
          <p:cNvSpPr/>
          <p:nvPr/>
        </p:nvSpPr>
        <p:spPr>
          <a:xfrm flipH="1">
            <a:off x="6095997" y="1698904"/>
            <a:ext cx="5219113" cy="4645625"/>
          </a:xfrm>
          <a:prstGeom prst="horizontalScroll">
            <a:avLst>
              <a:gd name="adj" fmla="val 916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"/>
            </a:pPr>
            <a:r>
              <a:rPr lang="en-US" altLang="ru-RU" b="1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Игры-драматизации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</a:t>
            </a:r>
            <a:r>
              <a:rPr lang="en-US" altLang="ru-RU" b="1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с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</a:t>
            </a:r>
            <a:r>
              <a:rPr lang="en-US" altLang="ru-RU" b="1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пальчиками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.</a:t>
            </a:r>
            <a:endParaRPr lang="en-US" altLang="ru-RU" b="1" i="1" dirty="0">
              <a:solidFill>
                <a:schemeClr val="accent1">
                  <a:lumMod val="75000"/>
                </a:schemeClr>
              </a:solidFill>
              <a:ea typeface="MS Gothic" panose="020B0609070205080204" pitchFamily="49" charset="-128"/>
            </a:endParaRPr>
          </a:p>
          <a:p>
            <a:pPr>
              <a:buFont typeface="Wingdings" panose="05000000000000000000" pitchFamily="2" charset="2"/>
              <a:buChar char=""/>
            </a:pPr>
            <a:r>
              <a:rPr lang="en-US" altLang="ru-RU" b="1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Игры-драматизации с </a:t>
            </a:r>
            <a:r>
              <a:rPr lang="en-US" altLang="ru-RU" b="1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куклами</a:t>
            </a:r>
            <a:r>
              <a:rPr lang="en-US" altLang="ru-RU" b="1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</a:t>
            </a:r>
            <a:r>
              <a:rPr lang="en-US" altLang="ru-RU" b="1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бибабо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.</a:t>
            </a:r>
            <a:endParaRPr lang="en-US" altLang="ru-RU" b="1" i="1" dirty="0">
              <a:solidFill>
                <a:schemeClr val="accent1">
                  <a:lumMod val="75000"/>
                </a:schemeClr>
              </a:solidFill>
              <a:ea typeface="MS Gothic" panose="020B0609070205080204" pitchFamily="49" charset="-128"/>
            </a:endParaRPr>
          </a:p>
          <a:p>
            <a:pPr>
              <a:spcAft>
                <a:spcPts val="1413"/>
              </a:spcAft>
              <a:buFont typeface="Wingdings" panose="05000000000000000000" pitchFamily="2" charset="2"/>
              <a:buChar char=""/>
            </a:pPr>
            <a:r>
              <a:rPr lang="en-US" altLang="ru-RU" b="1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Импр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о</a:t>
            </a:r>
            <a:r>
              <a:rPr lang="en-US" altLang="ru-RU" b="1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визация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.</a:t>
            </a:r>
            <a:endParaRPr lang="en-US" altLang="ru-RU" b="1" i="1" dirty="0">
              <a:solidFill>
                <a:schemeClr val="accent1">
                  <a:lumMod val="75000"/>
                </a:schemeClr>
              </a:solidFill>
              <a:ea typeface="MS Gothic" panose="020B0609070205080204" pitchFamily="49" charset="-128"/>
            </a:endParaRPr>
          </a:p>
          <a:p>
            <a:pPr>
              <a:spcAft>
                <a:spcPts val="1413"/>
              </a:spcAft>
              <a:buFont typeface="Wingdings" panose="05000000000000000000" pitchFamily="2" charset="2"/>
              <a:buChar char=""/>
            </a:pPr>
            <a:r>
              <a:rPr lang="en-US" altLang="ru-RU" b="1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Игры-имитации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.</a:t>
            </a:r>
            <a:endParaRPr lang="en-US" altLang="ru-RU" b="1" i="1" dirty="0">
              <a:solidFill>
                <a:schemeClr val="accent1">
                  <a:lumMod val="75000"/>
                </a:schemeClr>
              </a:solidFill>
              <a:ea typeface="MS Gothic" panose="020B0609070205080204" pitchFamily="49" charset="-128"/>
            </a:endParaRPr>
          </a:p>
          <a:p>
            <a:pPr algn="just">
              <a:buFont typeface="Wingdings" panose="05000000000000000000" pitchFamily="2" charset="2"/>
              <a:buChar char=""/>
            </a:pPr>
            <a:r>
              <a:rPr lang="en-US" altLang="ru-RU" b="1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Ролевые</a:t>
            </a:r>
            <a:r>
              <a:rPr lang="en-US" altLang="ru-RU" b="1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</a:t>
            </a:r>
            <a:r>
              <a:rPr lang="en-US" altLang="ru-RU" b="1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диалоги</a:t>
            </a:r>
            <a:endParaRPr lang="en-US" altLang="ru-RU" b="1" i="1" dirty="0">
              <a:solidFill>
                <a:schemeClr val="accent1">
                  <a:lumMod val="75000"/>
                </a:schemeClr>
              </a:solidFill>
              <a:ea typeface="MS Gothic" panose="020B0609070205080204" pitchFamily="49" charset="-128"/>
            </a:endParaRPr>
          </a:p>
          <a:p>
            <a:pPr algn="just">
              <a:buFont typeface="Wingdings" panose="05000000000000000000" pitchFamily="2" charset="2"/>
              <a:buChar char=""/>
            </a:pPr>
            <a:r>
              <a:rPr lang="en-US" altLang="ru-RU" b="1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Инсценировки</a:t>
            </a:r>
            <a:r>
              <a:rPr lang="en-US" altLang="ru-RU" b="1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и </a:t>
            </a:r>
            <a:r>
              <a:rPr lang="en-US" altLang="ru-RU" b="1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спектакли</a:t>
            </a:r>
            <a:r>
              <a:rPr lang="ru-RU" altLang="ru-RU" b="1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.</a:t>
            </a:r>
            <a:endParaRPr lang="en-US" altLang="ru-RU" b="1" i="1" dirty="0">
              <a:solidFill>
                <a:schemeClr val="accent1">
                  <a:lumMod val="75000"/>
                </a:schemeClr>
              </a:solidFill>
              <a:ea typeface="MS Gothic" panose="020B0609070205080204" pitchFamily="49" charset="-128"/>
            </a:endParaRPr>
          </a:p>
          <a:p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( </a:t>
            </a:r>
            <a:r>
              <a:rPr lang="en-US" altLang="ru-RU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Ребенок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в </a:t>
            </a:r>
            <a:r>
              <a:rPr lang="en-US" altLang="ru-RU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этом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случае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играет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сам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, </a:t>
            </a:r>
            <a:r>
              <a:rPr lang="en-US" altLang="ru-RU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используя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свои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средства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</a:t>
            </a:r>
            <a:r>
              <a:rPr lang="en-US" altLang="ru-RU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выразительности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 - </a:t>
            </a:r>
            <a:r>
              <a:rPr lang="en-US" altLang="ru-RU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интонацию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, </a:t>
            </a:r>
            <a:r>
              <a:rPr lang="en-US" altLang="ru-RU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мимику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, </a:t>
            </a:r>
            <a:r>
              <a:rPr lang="en-US" altLang="ru-RU" i="1" dirty="0" err="1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пантомимику</a:t>
            </a:r>
            <a:r>
              <a:rPr lang="en-US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.)</a:t>
            </a:r>
            <a:r>
              <a:rPr lang="ar-SA" altLang="ru-RU" i="1" dirty="0">
                <a:solidFill>
                  <a:schemeClr val="accent1">
                    <a:lumMod val="75000"/>
                  </a:schemeClr>
                </a:solidFill>
                <a:ea typeface="MS Gothic" panose="020B0609070205080204" pitchFamily="49" charset="-128"/>
              </a:rPr>
              <a:t>‏</a:t>
            </a:r>
            <a:endParaRPr lang="en-US" altLang="ru-RU" i="1" dirty="0">
              <a:solidFill>
                <a:schemeClr val="accent1">
                  <a:lumMod val="75000"/>
                </a:schemeClr>
              </a:solidFill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744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6CBFF-EAA5-4B26-964C-BA80DC09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768"/>
            <a:ext cx="10515600" cy="1572684"/>
          </a:xfrm>
        </p:spPr>
        <p:txBody>
          <a:bodyPr>
            <a:prstTxWarp prst="textTriangleInverted">
              <a:avLst/>
            </a:prstTxWarp>
            <a:normAutofit/>
          </a:bodyPr>
          <a:lstStyle/>
          <a:p>
            <a:pPr algn="ctr"/>
            <a:r>
              <a:rPr lang="ru-RU" altLang="ru-RU" sz="4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Виды театров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6F27502-CA20-4C42-B2F7-C637C1A4E602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838200" y="1465943"/>
            <a:ext cx="10515600" cy="525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prstTxWarp prst="textArchUp">
              <a:avLst/>
            </a:prstTxWarp>
          </a:bodyPr>
          <a:lstStyle>
            <a:lvl1pPr marL="428625" indent="-323850"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1pPr>
            <a:lvl2pPr marL="742950" indent="-285750"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2pPr>
            <a:lvl3pPr marL="1143000" indent="-228600"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3pPr>
            <a:lvl4pPr marL="1600200" indent="-228600"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4pPr>
            <a:lvl5pPr marL="2057400" indent="-228600" eaLnBrk="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msmincho" charset="0"/>
              </a:defRPr>
            </a:lvl9pPr>
          </a:lstStyle>
          <a:p>
            <a:pPr marL="104775" indent="0" algn="ctr" eaLnBrk="1">
              <a:lnSpc>
                <a:spcPct val="95000"/>
              </a:lnSpc>
              <a:spcAft>
                <a:spcPts val="1425"/>
              </a:spcAft>
              <a:buNone/>
            </a:pPr>
            <a:r>
              <a:rPr lang="en-US" altLang="ru-RU" sz="32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</a:rPr>
              <a:t>Настольный </a:t>
            </a:r>
            <a:r>
              <a:rPr lang="en-US" altLang="ru-RU" sz="32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</a:rPr>
              <a:t>театр</a:t>
            </a:r>
            <a:r>
              <a:rPr lang="en-US" altLang="ru-RU" sz="32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ru-RU" sz="32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</a:rPr>
              <a:t>игрушек</a:t>
            </a:r>
            <a:r>
              <a:rPr lang="en-US" altLang="ru-RU" sz="32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</a:rPr>
              <a:t>.</a:t>
            </a:r>
            <a:r>
              <a:rPr lang="en-US" altLang="ru-RU" sz="2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D28E60-37BA-4C73-9058-6E9FE6199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162629"/>
            <a:ext cx="5047926" cy="4477655"/>
          </a:xfrm>
          <a:prstGeom prst="snip2DiagRect">
            <a:avLst>
              <a:gd name="adj1" fmla="val 25464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AA04D6-5829-435F-801A-B5348AC30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74" y="2066577"/>
            <a:ext cx="5047926" cy="4477655"/>
          </a:xfrm>
          <a:prstGeom prst="snip2DiagRect">
            <a:avLst>
              <a:gd name="adj1" fmla="val 27381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20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D9C35-2C0D-47EC-8CD4-71272137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prstTxWarp prst="textCanUp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i="1" dirty="0">
                <a:ln/>
                <a:solidFill>
                  <a:srgbClr val="FFC000"/>
                </a:solidFill>
              </a:rPr>
              <a:t>Настольный театр картинок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634480-FD86-4284-B7B9-16A4D918A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39" y="1494971"/>
            <a:ext cx="5277658" cy="4379372"/>
          </a:xfrm>
          <a:prstGeom prst="roundRect">
            <a:avLst>
              <a:gd name="adj" fmla="val 11111"/>
            </a:avLst>
          </a:prstGeom>
          <a:ln w="190500" cap="rnd">
            <a:solidFill>
              <a:srgbClr val="8BD8FB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C05C751-C026-4675-89A5-4552B0968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87" y="1494971"/>
            <a:ext cx="4871541" cy="4379373"/>
          </a:xfrm>
          <a:prstGeom prst="roundRect">
            <a:avLst>
              <a:gd name="adj" fmla="val 11111"/>
            </a:avLst>
          </a:prstGeom>
          <a:ln w="190500" cap="rnd">
            <a:solidFill>
              <a:srgbClr val="8BD8FB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49095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4EB109-A0B9-4B5C-87FB-D62F6E1A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11"/>
            <a:ext cx="10515600" cy="1325563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Стенд-книжка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11F37E4-A55E-44D2-9B15-2B73DD383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17" y="1356974"/>
            <a:ext cx="4513940" cy="4994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53AC92-70B3-479A-9DE3-BA44FDA9F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497354"/>
            <a:ext cx="4659085" cy="4853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90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368</Words>
  <Application>Microsoft Office PowerPoint</Application>
  <PresentationFormat>Широкоэкранный</PresentationFormat>
  <Paragraphs>59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MS Gothic</vt:lpstr>
      <vt:lpstr>Arial</vt:lpstr>
      <vt:lpstr>Calibri</vt:lpstr>
      <vt:lpstr>Calibri Light</vt:lpstr>
      <vt:lpstr>msmincho</vt:lpstr>
      <vt:lpstr>Times New Roman</vt:lpstr>
      <vt:lpstr>Wingdings</vt:lpstr>
      <vt:lpstr>Тема Office</vt:lpstr>
      <vt:lpstr>Мастер-класс  «Использование  разных видов театров в детском саду»</vt:lpstr>
      <vt:lpstr>Актуальность мастер-класса заключается в том, что театрализованная деятельность является одним из самых популярных и увлекательных направлений в дошкольном воспитании. С точки зрения педагогической привлекательности можно говорить об универсальности, игровой природе и социальной направленности, а также о коррекционных возможностях театра. Практическая значимость мастер-класса состоит в том, что мы представим аудитории не только воспитательные возможности использования театральной деятельности в детском саду, но и научим изготавливать куклы для театра из нетрадиционных материалов</vt:lpstr>
      <vt:lpstr>Цель мастер-класса:</vt:lpstr>
      <vt:lpstr>Театрализованная деятельность в детском саду </vt:lpstr>
      <vt:lpstr>Воспитательные возможности театрализованной игры: </vt:lpstr>
      <vt:lpstr>Театрализованные игры</vt:lpstr>
      <vt:lpstr>Виды театров </vt:lpstr>
      <vt:lpstr>Настольный театр картинок</vt:lpstr>
      <vt:lpstr>Стенд-книжка</vt:lpstr>
      <vt:lpstr>фланелеграф</vt:lpstr>
      <vt:lpstr>Теневой театр</vt:lpstr>
      <vt:lpstr>Игра- драматизация с пальчиками.</vt:lpstr>
      <vt:lpstr>Игры – драматизации с куклами бибабо.</vt:lpstr>
      <vt:lpstr>               Театр конусов</vt:lpstr>
      <vt:lpstr>Киндер-театр </vt:lpstr>
      <vt:lpstr>Театр магнитиков </vt:lpstr>
      <vt:lpstr> Вязанный театр </vt:lpstr>
      <vt:lpstr>Варежковый театр, перчаточный театр.  </vt:lpstr>
      <vt:lpstr>  Театр масок, ролевой (костюмированный).  </vt:lpstr>
      <vt:lpstr>Театр на палочках .</vt:lpstr>
      <vt:lpstr>Основные требования к организации театрализованных игр: 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 «Использование театрализованной деятельности в детском саду»</dc:title>
  <dc:creator>ekaterina1151@outlook.com</dc:creator>
  <cp:lastModifiedBy>User</cp:lastModifiedBy>
  <cp:revision>49</cp:revision>
  <dcterms:created xsi:type="dcterms:W3CDTF">2019-03-26T10:51:13Z</dcterms:created>
  <dcterms:modified xsi:type="dcterms:W3CDTF">2025-01-26T14:20:06Z</dcterms:modified>
</cp:coreProperties>
</file>